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Graph'!$D$7:$D$18</c:f>
              <c:numCache>
                <c:formatCode>_-* #,##0_-;\-* #,##0_-;_-* "-"??_-;_-@_-</c:formatCode>
                <c:ptCount val="12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  <c:pt idx="4">
                  <c:v>19714.690000000006</c:v>
                </c:pt>
                <c:pt idx="5">
                  <c:v>23014.480000000007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1-486D-856F-7CB1E4682B11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1-486D-856F-7CB1E4682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  <c:pt idx="4">
                  <c:v>1847.5</c:v>
                </c:pt>
                <c:pt idx="5">
                  <c:v>3667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38-47CE-AF80-69ECB7574DA7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38-47CE-AF80-69ECB7574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  <c:pt idx="5">
                  <c:v>11849.46</c:v>
                </c:pt>
                <c:pt idx="6">
                  <c:v>17077.32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0E-47CD-9AB5-85FF83D1445F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  <c:pt idx="5">
                  <c:v>67053.05</c:v>
                </c:pt>
                <c:pt idx="6">
                  <c:v>67035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0E-47CD-9AB5-85FF83D14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  <c:pt idx="5">
                  <c:v>43342.15</c:v>
                </c:pt>
                <c:pt idx="6">
                  <c:v>43413.56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0E-47CD-9AB5-85FF83D14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  <c:pt idx="4">
                  <c:v>37122.26</c:v>
                </c:pt>
                <c:pt idx="5">
                  <c:v>47458.8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8-48C8-A22A-8F69C40F36BB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58-48C8-A22A-8F69C40F3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10999</c:v>
                </c:pt>
                <c:pt idx="4">
                  <c:v>21759</c:v>
                </c:pt>
                <c:pt idx="5">
                  <c:v>21759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4-4B0F-AFE5-37A82ACF0EFF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4-4B0F-AFE5-37A82ACF0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30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4279067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spend higher than forecast due to purchase of gate</a:t>
            </a:r>
          </a:p>
          <a:p>
            <a:endParaRPr lang="en-US" sz="16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836322"/>
              </p:ext>
            </p:extLst>
          </p:nvPr>
        </p:nvGraphicFramePr>
        <p:xfrm>
          <a:off x="542925" y="790574"/>
          <a:ext cx="3914775" cy="254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672259"/>
              </p:ext>
            </p:extLst>
          </p:nvPr>
        </p:nvGraphicFramePr>
        <p:xfrm>
          <a:off x="4457700" y="882306"/>
          <a:ext cx="3819525" cy="2451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687007"/>
              </p:ext>
            </p:extLst>
          </p:nvPr>
        </p:nvGraphicFramePr>
        <p:xfrm>
          <a:off x="8372475" y="882305"/>
          <a:ext cx="3448050" cy="254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153594"/>
              </p:ext>
            </p:extLst>
          </p:nvPr>
        </p:nvGraphicFramePr>
        <p:xfrm>
          <a:off x="542925" y="3620278"/>
          <a:ext cx="3805140" cy="1982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023772"/>
              </p:ext>
            </p:extLst>
          </p:nvPr>
        </p:nvGraphicFramePr>
        <p:xfrm>
          <a:off x="4552949" y="3685592"/>
          <a:ext cx="3856759" cy="217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 for Budgeted Capital Spend</a:t>
            </a:r>
            <a:endParaRPr lang="en-GB" sz="36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30138"/>
              </p:ext>
            </p:extLst>
          </p:nvPr>
        </p:nvGraphicFramePr>
        <p:xfrm>
          <a:off x="919194" y="1280995"/>
          <a:ext cx="4416287" cy="5330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60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1260521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1214942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833964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</a:tblGrid>
              <a:tr h="237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Capital Spend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02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B/F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4,896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32D09F-313F-E4B5-E5B5-48F28C586659}"/>
              </a:ext>
            </a:extLst>
          </p:cNvPr>
          <p:cNvSpPr txBox="1"/>
          <p:nvPr/>
        </p:nvSpPr>
        <p:spPr>
          <a:xfrm>
            <a:off x="6169891" y="2059619"/>
            <a:ext cx="582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Capital Spend does not include earmarked reserves.  This is the money that has been budgeted for 2024/25 spend as Capital one off projects.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7B07-00A6-906C-51CA-AE683C04AF91}"/>
              </a:ext>
            </a:extLst>
          </p:cNvPr>
          <p:cNvSpPr txBox="1"/>
          <p:nvPr/>
        </p:nvSpPr>
        <p:spPr>
          <a:xfrm>
            <a:off x="6220692" y="3107944"/>
            <a:ext cx="5828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Projects allocated:</a:t>
            </a:r>
          </a:p>
          <a:p>
            <a:r>
              <a:rPr lang="en-US" dirty="0"/>
              <a:t>Playground Provision</a:t>
            </a:r>
          </a:p>
          <a:p>
            <a:r>
              <a:rPr lang="en-US" dirty="0"/>
              <a:t>Historical Map</a:t>
            </a:r>
          </a:p>
          <a:p>
            <a:r>
              <a:rPr lang="en-US" dirty="0"/>
              <a:t>Grave investigation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Bridge Clapper Repairs</a:t>
            </a:r>
          </a:p>
          <a:p>
            <a:r>
              <a:rPr lang="en-US" dirty="0"/>
              <a:t>Road Maintenance (Church Path and Allotments)</a:t>
            </a:r>
          </a:p>
          <a:p>
            <a:r>
              <a:rPr lang="en-US" dirty="0"/>
              <a:t>Phill Footpaths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59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070838"/>
              </p:ext>
            </p:extLst>
          </p:nvPr>
        </p:nvGraphicFramePr>
        <p:xfrm>
          <a:off x="697254" y="1040773"/>
          <a:ext cx="11432876" cy="5481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3676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00307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17,548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 </a:t>
                      </a: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37,122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19,715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17,408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11,849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43,342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21,759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1,848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19,912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47,459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23,014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24,444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17,077</a:t>
                      </a:r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3,667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18,092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522</Words>
  <Application>Microsoft Office PowerPoint</Application>
  <PresentationFormat>Widescreen</PresentationFormat>
  <Paragraphs>268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Supporting Numbers for Budgeted Capital Spend</vt:lpstr>
      <vt:lpstr>Supporting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Cheryl Sexton</cp:lastModifiedBy>
  <cp:revision>40</cp:revision>
  <cp:lastPrinted>2022-10-31T10:17:39Z</cp:lastPrinted>
  <dcterms:created xsi:type="dcterms:W3CDTF">2022-05-27T12:56:35Z</dcterms:created>
  <dcterms:modified xsi:type="dcterms:W3CDTF">2024-10-14T15:53:27Z</dcterms:modified>
</cp:coreProperties>
</file>