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chworth%20Parish\Documents\BPC\Finance\2024-25\BPC%20Accounts%202024-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Expenditure (Ex Cap Projects) vs Budget</a:t>
            </a:r>
          </a:p>
        </c:rich>
      </c:tx>
      <c:layout>
        <c:manualLayout>
          <c:xMode val="edge"/>
          <c:yMode val="edge"/>
          <c:x val="0.16842995750229231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Graph'!$D$5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Graph'!$D$7:$D$18</c:f>
              <c:numCache>
                <c:formatCode>_-* #,##0_-;\-* #,##0_-;_-* "-"??_-;_-@_-</c:formatCode>
                <c:ptCount val="12"/>
                <c:pt idx="0">
                  <c:v>7228.7</c:v>
                </c:pt>
                <c:pt idx="1">
                  <c:v>10516.580000000002</c:v>
                </c:pt>
                <c:pt idx="2">
                  <c:v>13208.380000000003</c:v>
                </c:pt>
                <c:pt idx="3">
                  <c:v>15412.180000000004</c:v>
                </c:pt>
                <c:pt idx="4">
                  <c:v>19714.690000000006</c:v>
                </c:pt>
                <c:pt idx="5">
                  <c:v>23014.480000000007</c:v>
                </c:pt>
                <c:pt idx="6">
                  <c:v>25810.890000000007</c:v>
                </c:pt>
                <c:pt idx="7">
                  <c:v>28251.840000000007</c:v>
                </c:pt>
                <c:pt idx="8">
                  <c:v>29789.580000000009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77-404D-A556-432050516E0A}"/>
            </c:ext>
          </c:extLst>
        </c:ser>
        <c:ser>
          <c:idx val="1"/>
          <c:order val="1"/>
          <c:tx>
            <c:strRef>
              <c:f>'Monthly Graph'!$F$5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Graph'!$F$7:$F$18</c:f>
              <c:numCache>
                <c:formatCode>_-* #,##0_-;\-* #,##0_-;_-* "-"??_-;_-@_-</c:formatCode>
                <c:ptCount val="12"/>
                <c:pt idx="0">
                  <c:v>7873.0833333333339</c:v>
                </c:pt>
                <c:pt idx="1">
                  <c:v>11103.333333333334</c:v>
                </c:pt>
                <c:pt idx="2">
                  <c:v>13492.575000000001</c:v>
                </c:pt>
                <c:pt idx="3">
                  <c:v>16149.991666666669</c:v>
                </c:pt>
                <c:pt idx="4">
                  <c:v>18726.075000000001</c:v>
                </c:pt>
                <c:pt idx="5">
                  <c:v>20949.483333333334</c:v>
                </c:pt>
                <c:pt idx="6">
                  <c:v>24775.233333333334</c:v>
                </c:pt>
                <c:pt idx="7">
                  <c:v>27847.65</c:v>
                </c:pt>
                <c:pt idx="8">
                  <c:v>29391.058333333334</c:v>
                </c:pt>
                <c:pt idx="9">
                  <c:v>30812.641666666666</c:v>
                </c:pt>
                <c:pt idx="10">
                  <c:v>32550.891666666666</c:v>
                </c:pt>
                <c:pt idx="11">
                  <c:v>34413.800000000003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77-404D-A556-432050516E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Expenditure vs Budget</a:t>
            </a:r>
          </a:p>
        </c:rich>
      </c:tx>
      <c:layout>
        <c:manualLayout>
          <c:xMode val="edge"/>
          <c:yMode val="edge"/>
          <c:x val="0.15062889628247716"/>
          <c:y val="2.909458565797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Graph'!$J$5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Graph'!$J$7:$J$18</c:f>
              <c:numCache>
                <c:formatCode>_-* #,##0_-;\-* #,##0_-;_-* "-"??_-;_-@_-</c:formatCode>
                <c:ptCount val="12"/>
                <c:pt idx="0">
                  <c:v>369.5</c:v>
                </c:pt>
                <c:pt idx="1">
                  <c:v>739</c:v>
                </c:pt>
                <c:pt idx="2">
                  <c:v>1108.5</c:v>
                </c:pt>
                <c:pt idx="3">
                  <c:v>1478</c:v>
                </c:pt>
                <c:pt idx="4">
                  <c:v>1847.5</c:v>
                </c:pt>
                <c:pt idx="5">
                  <c:v>2217</c:v>
                </c:pt>
                <c:pt idx="6">
                  <c:v>2586.5</c:v>
                </c:pt>
                <c:pt idx="7">
                  <c:v>2956</c:v>
                </c:pt>
                <c:pt idx="8">
                  <c:v>2956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83-4D6F-8318-7AEF27225507}"/>
            </c:ext>
          </c:extLst>
        </c:ser>
        <c:ser>
          <c:idx val="1"/>
          <c:order val="1"/>
          <c:tx>
            <c:strRef>
              <c:f>'Monthly Graph'!$K$5</c:f>
              <c:strCache>
                <c:ptCount val="1"/>
                <c:pt idx="0">
                  <c:v>BUDGET EXPENDITURE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Graph'!$K$7:$K$18</c:f>
              <c:numCache>
                <c:formatCode>_-* #,##0_-;\-* #,##0_-;_-* "-"??_-;_-@_-</c:formatCode>
                <c:ptCount val="12"/>
                <c:pt idx="0">
                  <c:v>375</c:v>
                </c:pt>
                <c:pt idx="1">
                  <c:v>925</c:v>
                </c:pt>
                <c:pt idx="2">
                  <c:v>1300</c:v>
                </c:pt>
                <c:pt idx="3">
                  <c:v>1675</c:v>
                </c:pt>
                <c:pt idx="4">
                  <c:v>2050</c:v>
                </c:pt>
                <c:pt idx="5">
                  <c:v>2425</c:v>
                </c:pt>
                <c:pt idx="6">
                  <c:v>4075</c:v>
                </c:pt>
                <c:pt idx="7">
                  <c:v>4450</c:v>
                </c:pt>
                <c:pt idx="8">
                  <c:v>4450</c:v>
                </c:pt>
                <c:pt idx="9">
                  <c:v>4450</c:v>
                </c:pt>
                <c:pt idx="10">
                  <c:v>4450</c:v>
                </c:pt>
                <c:pt idx="11">
                  <c:v>4450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83-4D6F-8318-7AEF27225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16609069911713"/>
          <c:y val="0.8987745146702385"/>
          <c:w val="0.51679579204884396"/>
          <c:h val="8.18290948911129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CASH</a:t>
            </a:r>
            <a:r>
              <a:rPr lang="en-GB" baseline="0"/>
              <a:t> AND RESERVES BALANCE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GB"/>
        </a:p>
      </c:txPr>
    </c:title>
    <c:autoTitleDeleted val="0"/>
    <c:plotArea>
      <c:layout>
        <c:manualLayout>
          <c:layoutTarget val="inner"/>
          <c:xMode val="edge"/>
          <c:yMode val="edge"/>
          <c:x val="8.4246167781960493E-2"/>
          <c:y val="0.18095775924826793"/>
          <c:w val="0.88425326161124673"/>
          <c:h val="0.470646605623008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'Monthly Graph'!$O$5</c:f>
              <c:strCache>
                <c:ptCount val="1"/>
                <c:pt idx="0">
                  <c:v>BANK BAL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Graph'!$O$6:$O$19</c:f>
              <c:numCache>
                <c:formatCode>_-* #,##0_-;\-* #,##0_-;_-* "-"??_-;_-@_-</c:formatCode>
                <c:ptCount val="14"/>
                <c:pt idx="0">
                  <c:v>9767.61</c:v>
                </c:pt>
                <c:pt idx="1">
                  <c:v>6094.04</c:v>
                </c:pt>
                <c:pt idx="2">
                  <c:v>8286.6200000000008</c:v>
                </c:pt>
                <c:pt idx="3">
                  <c:v>9732.24</c:v>
                </c:pt>
                <c:pt idx="4">
                  <c:v>17548.439999999999</c:v>
                </c:pt>
                <c:pt idx="5">
                  <c:v>11849.46</c:v>
                </c:pt>
                <c:pt idx="6">
                  <c:v>17077.32</c:v>
                </c:pt>
                <c:pt idx="7">
                  <c:v>14439.33</c:v>
                </c:pt>
                <c:pt idx="8">
                  <c:v>14505.1</c:v>
                </c:pt>
                <c:pt idx="9">
                  <c:v>10170.39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BD-4CCA-989E-BECD5EC087D3}"/>
            </c:ext>
          </c:extLst>
        </c:ser>
        <c:ser>
          <c:idx val="2"/>
          <c:order val="2"/>
          <c:tx>
            <c:strRef>
              <c:f>'Monthly Graph'!$Q$5</c:f>
              <c:strCache>
                <c:ptCount val="1"/>
                <c:pt idx="0">
                  <c:v>UNITY (CIL) BALANCE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'Monthly Graph'!$Q$6:$Q$19</c:f>
              <c:numCache>
                <c:formatCode>_-* #,##0_-;\-* #,##0_-;_-* "-"??_-;_-@_-</c:formatCode>
                <c:ptCount val="14"/>
                <c:pt idx="0">
                  <c:v>70702.34</c:v>
                </c:pt>
                <c:pt idx="1">
                  <c:v>70720.34</c:v>
                </c:pt>
                <c:pt idx="2">
                  <c:v>70720.34</c:v>
                </c:pt>
                <c:pt idx="3">
                  <c:v>67053.05</c:v>
                </c:pt>
                <c:pt idx="4">
                  <c:v>67053.05</c:v>
                </c:pt>
                <c:pt idx="5">
                  <c:v>67053.05</c:v>
                </c:pt>
                <c:pt idx="6">
                  <c:v>67035</c:v>
                </c:pt>
                <c:pt idx="7">
                  <c:v>67029.649999999994</c:v>
                </c:pt>
                <c:pt idx="8">
                  <c:v>67029.55</c:v>
                </c:pt>
                <c:pt idx="9">
                  <c:v>67017.649999999994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BD-4CCA-989E-BECD5EC08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247423"/>
        <c:axId val="14241183"/>
      </c:barChart>
      <c:lineChart>
        <c:grouping val="standard"/>
        <c:varyColors val="0"/>
        <c:ser>
          <c:idx val="1"/>
          <c:order val="1"/>
          <c:tx>
            <c:strRef>
              <c:f>'Monthly Graph'!$P$5</c:f>
              <c:strCache>
                <c:ptCount val="1"/>
                <c:pt idx="0">
                  <c:v>RESERVE BALANCE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'Monthly Graph'!$A$6:$A$19</c:f>
              <c:strCache>
                <c:ptCount val="14"/>
                <c:pt idx="0">
                  <c:v>B/F</c:v>
                </c:pt>
                <c:pt idx="1">
                  <c:v>April</c:v>
                </c:pt>
                <c:pt idx="2">
                  <c:v>May</c:v>
                </c:pt>
                <c:pt idx="3">
                  <c:v>June</c:v>
                </c:pt>
                <c:pt idx="4">
                  <c:v>July</c:v>
                </c:pt>
                <c:pt idx="5">
                  <c:v>August</c:v>
                </c:pt>
                <c:pt idx="6">
                  <c:v>September</c:v>
                </c:pt>
                <c:pt idx="7">
                  <c:v>October</c:v>
                </c:pt>
                <c:pt idx="8">
                  <c:v>November</c:v>
                </c:pt>
                <c:pt idx="9">
                  <c:v>December</c:v>
                </c:pt>
                <c:pt idx="10">
                  <c:v>January</c:v>
                </c:pt>
                <c:pt idx="11">
                  <c:v>February</c:v>
                </c:pt>
                <c:pt idx="12">
                  <c:v>March</c:v>
                </c:pt>
                <c:pt idx="13">
                  <c:v>Year End</c:v>
                </c:pt>
              </c:strCache>
            </c:strRef>
          </c:cat>
          <c:val>
            <c:numRef>
              <c:f>'Monthly Graph'!$P$6:$P$19</c:f>
              <c:numCache>
                <c:formatCode>_-* #,##0_-;\-* #,##0_-;_-* "-"??_-;_-@_-</c:formatCode>
                <c:ptCount val="14"/>
                <c:pt idx="0">
                  <c:v>31024.48</c:v>
                </c:pt>
                <c:pt idx="1">
                  <c:v>43075.6</c:v>
                </c:pt>
                <c:pt idx="2">
                  <c:v>43130.89</c:v>
                </c:pt>
                <c:pt idx="3">
                  <c:v>43201.96</c:v>
                </c:pt>
                <c:pt idx="4">
                  <c:v>43270.85</c:v>
                </c:pt>
                <c:pt idx="5">
                  <c:v>43342.15</c:v>
                </c:pt>
                <c:pt idx="6">
                  <c:v>43413.56</c:v>
                </c:pt>
                <c:pt idx="7">
                  <c:v>43553.42</c:v>
                </c:pt>
                <c:pt idx="8">
                  <c:v>43620.72</c:v>
                </c:pt>
                <c:pt idx="9">
                  <c:v>43620.72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BD-4CCA-989E-BECD5EC08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47423"/>
        <c:axId val="14241183"/>
      </c:lineChart>
      <c:catAx>
        <c:axId val="14247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1183"/>
        <c:crosses val="autoZero"/>
        <c:auto val="1"/>
        <c:lblAlgn val="ctr"/>
        <c:lblOffset val="100"/>
        <c:noMultiLvlLbl val="0"/>
      </c:catAx>
      <c:valAx>
        <c:axId val="142411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7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Total </a:t>
            </a:r>
            <a:r>
              <a:rPr lang="en-GB"/>
              <a:t>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Graph'!$C$5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Graph'!$C$7:$C$18</c:f>
              <c:numCache>
                <c:formatCode>_-* #,##0_-;\-* #,##0_-;_-* "-"??_-;_-@_-</c:formatCode>
                <c:ptCount val="12"/>
                <c:pt idx="0">
                  <c:v>15606.25</c:v>
                </c:pt>
                <c:pt idx="1">
                  <c:v>21142</c:v>
                </c:pt>
                <c:pt idx="2">
                  <c:v>25782.07</c:v>
                </c:pt>
                <c:pt idx="3">
                  <c:v>35875.96</c:v>
                </c:pt>
                <c:pt idx="4">
                  <c:v>37122.26</c:v>
                </c:pt>
                <c:pt idx="5">
                  <c:v>47458.8</c:v>
                </c:pt>
                <c:pt idx="6">
                  <c:v>49891.08</c:v>
                </c:pt>
                <c:pt idx="7">
                  <c:v>50261.72</c:v>
                </c:pt>
                <c:pt idx="8">
                  <c:v>50484.020000000004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22-44DC-AC22-315D88313877}"/>
            </c:ext>
          </c:extLst>
        </c:ser>
        <c:ser>
          <c:idx val="1"/>
          <c:order val="1"/>
          <c:tx>
            <c:strRef>
              <c:f>'Monthly Graph'!$G$5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Graph'!$G$7:$G$18</c:f>
              <c:numCache>
                <c:formatCode>_-* #,##0_-;\-* #,##0_-;_-* "-"??_-;_-@_-</c:formatCode>
                <c:ptCount val="12"/>
                <c:pt idx="0">
                  <c:v>11046.796666666665</c:v>
                </c:pt>
                <c:pt idx="1">
                  <c:v>11588.463333333331</c:v>
                </c:pt>
                <c:pt idx="2">
                  <c:v>12130.129999999997</c:v>
                </c:pt>
                <c:pt idx="3">
                  <c:v>12671.796666666663</c:v>
                </c:pt>
                <c:pt idx="4">
                  <c:v>13213.46333333333</c:v>
                </c:pt>
                <c:pt idx="5">
                  <c:v>24020.259999999995</c:v>
                </c:pt>
                <c:pt idx="6">
                  <c:v>24561.926666666663</c:v>
                </c:pt>
                <c:pt idx="7">
                  <c:v>25103.593333333331</c:v>
                </c:pt>
                <c:pt idx="8">
                  <c:v>25645.26</c:v>
                </c:pt>
                <c:pt idx="9">
                  <c:v>26186.926666666666</c:v>
                </c:pt>
                <c:pt idx="10">
                  <c:v>26728.593333333334</c:v>
                </c:pt>
                <c:pt idx="11">
                  <c:v>27270.260000000002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22-44DC-AC22-315D88313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YTD</a:t>
            </a:r>
            <a:r>
              <a:rPr lang="en-GB" baseline="0"/>
              <a:t> </a:t>
            </a:r>
            <a:r>
              <a:rPr lang="en-GB"/>
              <a:t>Burial Ground Income vs Budget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'Monthly Graph'!$I$5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Graph'!$I$7:$I$18</c:f>
              <c:numCache>
                <c:formatCode>_-* #,##0_-;\-* #,##0_-;_-* "-"??_-;_-@_-</c:formatCode>
                <c:ptCount val="12"/>
                <c:pt idx="0">
                  <c:v>5090</c:v>
                </c:pt>
                <c:pt idx="1">
                  <c:v>5990</c:v>
                </c:pt>
                <c:pt idx="2">
                  <c:v>10559</c:v>
                </c:pt>
                <c:pt idx="3">
                  <c:v>10999</c:v>
                </c:pt>
                <c:pt idx="4">
                  <c:v>20584</c:v>
                </c:pt>
                <c:pt idx="5">
                  <c:v>20584</c:v>
                </c:pt>
                <c:pt idx="6">
                  <c:v>20584</c:v>
                </c:pt>
                <c:pt idx="7">
                  <c:v>21414</c:v>
                </c:pt>
                <c:pt idx="8">
                  <c:v>21759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06-4257-AFD6-61D8CC2E6864}"/>
            </c:ext>
          </c:extLst>
        </c:ser>
        <c:ser>
          <c:idx val="1"/>
          <c:order val="1"/>
          <c:tx>
            <c:strRef>
              <c:f>'Monthly Graph'!$L$5</c:f>
              <c:strCache>
                <c:ptCount val="1"/>
                <c:pt idx="0">
                  <c:v>BUDGET 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'Monthly Graph'!$A$7:$A$18</c:f>
              <c:strCache>
                <c:ptCount val="12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'Monthly Graph'!$L$7:$L$18</c:f>
              <c:numCache>
                <c:formatCode>_-* #,##0_-;\-* #,##0_-;_-* "-"??_-;_-@_-</c:formatCode>
                <c:ptCount val="12"/>
                <c:pt idx="0">
                  <c:v>516.66666666666663</c:v>
                </c:pt>
                <c:pt idx="1">
                  <c:v>1033.3333333333333</c:v>
                </c:pt>
                <c:pt idx="2">
                  <c:v>1550</c:v>
                </c:pt>
                <c:pt idx="3">
                  <c:v>2066.6666666666665</c:v>
                </c:pt>
                <c:pt idx="4">
                  <c:v>2583.333333333333</c:v>
                </c:pt>
                <c:pt idx="5">
                  <c:v>3099.9999999999995</c:v>
                </c:pt>
                <c:pt idx="6">
                  <c:v>3616.6666666666661</c:v>
                </c:pt>
                <c:pt idx="7">
                  <c:v>4133.333333333333</c:v>
                </c:pt>
                <c:pt idx="8">
                  <c:v>4650</c:v>
                </c:pt>
                <c:pt idx="9">
                  <c:v>5166.666666666667</c:v>
                </c:pt>
                <c:pt idx="10">
                  <c:v>5683.3333333333339</c:v>
                </c:pt>
                <c:pt idx="11">
                  <c:v>6200.0000000000009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06-4257-AFD6-61D8CC2E68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2628463"/>
        <c:axId val="172628879"/>
      </c:barChart>
      <c:catAx>
        <c:axId val="1726284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879"/>
        <c:crosses val="autoZero"/>
        <c:auto val="1"/>
        <c:lblAlgn val="ctr"/>
        <c:lblOffset val="100"/>
        <c:noMultiLvlLbl val="0"/>
      </c:catAx>
      <c:valAx>
        <c:axId val="17262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Dot"/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628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E8CE-CCA0-6749-15B6-B375E278F8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5645B-CFE6-66D1-F16A-3497348EB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634AC-B65C-1A76-BD16-0839939D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E17E6-048B-E54E-0918-2527A4E3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F00B-162B-F686-58FB-D9A25898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27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50173-E954-0D59-F4D8-8BB7660F6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D883D-A377-FECA-BCBD-0822577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6865A-EA71-0EFF-9E99-420DC572D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DB49-C016-A67C-1852-77A6556D7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8D1D1-3812-C2DD-0B45-805648F8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78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B3E5A-35D3-D075-838B-1AD6B88AD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0F592F-FF79-678B-C186-C88C538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6E2A5-9C82-3E23-5F0D-A8A8CF55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65CA7-8A2E-C6C1-8405-3186838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DA45-1E32-B9D2-A87E-5429F6E4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0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BEB72-0B20-4029-8238-007E3CF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07C0A-CA1E-EE53-F791-448BCAD8F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A17A9-A25C-07C4-C775-37FCBEC4E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87796-B7A2-DD20-63C9-375B373A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20C8A-BEE1-E806-FFEA-C7FC582B2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64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6035-ADD6-6BD1-79A6-1B23BBFE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48087-D30B-06EB-4C6B-7C888B904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E03B5-601D-9BFE-8E6A-0099E6C0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A3947-D7C1-8A72-3248-D59F297B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A5252-6CAC-6372-370A-3BE528F9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1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C723C-EC18-6C9E-9963-2C215883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0A-6201-590C-696A-66F5830C2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87BA8-A846-CDBF-386A-5C252A26F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436CF-6618-1C83-CB55-784A4978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CE7DA-3524-5B5D-D8B5-341AA471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DD726-8DA5-7590-A57D-F53630F0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1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E076-C4EA-867A-039A-3AABDD47E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EADF4-83BE-7BB8-F84B-EBDFD98D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41E41-E645-4C3A-A96A-C7370D519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F80D4-73BC-86FF-7AFF-0B45B1151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51CEA-D84C-C7D4-B129-64C01FFA2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06280-0B8A-44F7-4174-5B7D5E42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D90C55-BA35-1C74-B481-6C64B97F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21BFC4-6008-11DC-371C-BBEAB3560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7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8982-60C8-17CF-17E1-1602A2B0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8576B-F8E3-3DDC-A7B8-7E5940D96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B71AD-A79D-8684-02AB-A7186E8E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D4C1D-4351-A26F-22D3-06F648FD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78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4374A-DCE1-D690-038B-A3942EC6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382F0-921C-9BC9-2C82-9939BF06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20CD0-A8CC-04B1-DE82-4B7927B9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28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C711-73BC-C2A8-75CF-1FB851B87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55B81-D14E-8928-0268-4DC3DAA6C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95CC3-9291-DEA5-94F2-ADC9198E6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0D635-C052-CA2A-1503-90F98965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6E07B-6E4D-81D9-A68A-47CF4C15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5A8BC-A271-3225-5DB0-21442F09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7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EC01-99A2-2DFB-ED5B-45D88FD6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1CBF84-DD12-996E-3697-DB755EB35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DF31C-5147-CE7C-1A11-59D74FBC5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E9BC3-8702-3826-A74C-6FFE26F4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6F555-3E4A-A9A3-9674-0AEA5395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706A4-F701-FC50-82A2-684DBF1A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26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62869-1631-7533-4CB0-1E72550B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8FE3F-3BBE-9C4B-1053-5B560988B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45446-E83D-FEC7-9A19-21D271C96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D220-DBAD-4AFB-91C3-2DA5442CAD4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3ECD4-BC37-6C84-3833-317B3D360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007B9-E59F-CF2D-BBFA-7A2A5D8099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C0811-FB29-45E2-BD61-4088D45C9E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D4CC905-9C4F-55AB-6298-1D5A7AD3F8B9}"/>
              </a:ext>
            </a:extLst>
          </p:cNvPr>
          <p:cNvSpPr txBox="1"/>
          <p:nvPr/>
        </p:nvSpPr>
        <p:spPr>
          <a:xfrm>
            <a:off x="201777" y="235974"/>
            <a:ext cx="849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Betchworth Parish Council Monthly Accounts @ 31</a:t>
            </a:r>
            <a:r>
              <a:rPr lang="en-US" baseline="30000" dirty="0"/>
              <a:t>st</a:t>
            </a:r>
            <a:r>
              <a:rPr lang="en-US" dirty="0"/>
              <a:t> December2024</a:t>
            </a:r>
          </a:p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3A3D7B-5419-DCF5-E6C6-B705230E2FB3}"/>
              </a:ext>
            </a:extLst>
          </p:cNvPr>
          <p:cNvSpPr txBox="1"/>
          <p:nvPr/>
        </p:nvSpPr>
        <p:spPr>
          <a:xfrm>
            <a:off x="8547998" y="4279067"/>
            <a:ext cx="35487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Commentary:</a:t>
            </a:r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Burial Ground income considerably higher than anticipated so early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9058E8C-096B-3D99-D50A-438051106F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965063"/>
              </p:ext>
            </p:extLst>
          </p:nvPr>
        </p:nvGraphicFramePr>
        <p:xfrm>
          <a:off x="201777" y="882304"/>
          <a:ext cx="4236028" cy="203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A8BCD6F-A749-5DFA-19D2-35110A6AFA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07301"/>
              </p:ext>
            </p:extLst>
          </p:nvPr>
        </p:nvGraphicFramePr>
        <p:xfrm>
          <a:off x="4317958" y="973855"/>
          <a:ext cx="3796028" cy="2242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7D346AD-3509-78BD-8FBA-21954B53F8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082134"/>
              </p:ext>
            </p:extLst>
          </p:nvPr>
        </p:nvGraphicFramePr>
        <p:xfrm>
          <a:off x="8113985" y="1037417"/>
          <a:ext cx="3876238" cy="1824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8369823-779F-4F79-8356-3E5380A2CD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611570"/>
              </p:ext>
            </p:extLst>
          </p:nvPr>
        </p:nvGraphicFramePr>
        <p:xfrm>
          <a:off x="360220" y="3715292"/>
          <a:ext cx="3764972" cy="203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A4599E1F-2AE3-4CB7-8864-EECD41D9A6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2153803"/>
              </p:ext>
            </p:extLst>
          </p:nvPr>
        </p:nvGraphicFramePr>
        <p:xfrm>
          <a:off x="4333014" y="3564082"/>
          <a:ext cx="4042064" cy="2320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7741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157022-8014-769C-612A-D31F33FE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47" y="145258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Supporting Numbers</a:t>
            </a:r>
            <a:endParaRPr lang="en-GB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18FFDD4-9081-E82B-13C3-1B6CB9FFD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196377"/>
              </p:ext>
            </p:extLst>
          </p:nvPr>
        </p:nvGraphicFramePr>
        <p:xfrm>
          <a:off x="697254" y="1040773"/>
          <a:ext cx="11477056" cy="5438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496">
                  <a:extLst>
                    <a:ext uri="{9D8B030D-6E8A-4147-A177-3AD203B41FA5}">
                      <a16:colId xmlns:a16="http://schemas.microsoft.com/office/drawing/2014/main" val="275499749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3586724458"/>
                    </a:ext>
                  </a:extLst>
                </a:gridCol>
                <a:gridCol w="957283">
                  <a:extLst>
                    <a:ext uri="{9D8B030D-6E8A-4147-A177-3AD203B41FA5}">
                      <a16:colId xmlns:a16="http://schemas.microsoft.com/office/drawing/2014/main" val="1610790498"/>
                    </a:ext>
                  </a:extLst>
                </a:gridCol>
                <a:gridCol w="579777">
                  <a:extLst>
                    <a:ext uri="{9D8B030D-6E8A-4147-A177-3AD203B41FA5}">
                      <a16:colId xmlns:a16="http://schemas.microsoft.com/office/drawing/2014/main" val="4071668294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270142943"/>
                    </a:ext>
                  </a:extLst>
                </a:gridCol>
                <a:gridCol w="785994">
                  <a:extLst>
                    <a:ext uri="{9D8B030D-6E8A-4147-A177-3AD203B41FA5}">
                      <a16:colId xmlns:a16="http://schemas.microsoft.com/office/drawing/2014/main" val="2266140947"/>
                    </a:ext>
                  </a:extLst>
                </a:gridCol>
                <a:gridCol w="498857">
                  <a:extLst>
                    <a:ext uri="{9D8B030D-6E8A-4147-A177-3AD203B41FA5}">
                      <a16:colId xmlns:a16="http://schemas.microsoft.com/office/drawing/2014/main" val="322139563"/>
                    </a:ext>
                  </a:extLst>
                </a:gridCol>
                <a:gridCol w="812813">
                  <a:extLst>
                    <a:ext uri="{9D8B030D-6E8A-4147-A177-3AD203B41FA5}">
                      <a16:colId xmlns:a16="http://schemas.microsoft.com/office/drawing/2014/main" val="1415097893"/>
                    </a:ext>
                  </a:extLst>
                </a:gridCol>
                <a:gridCol w="772838">
                  <a:extLst>
                    <a:ext uri="{9D8B030D-6E8A-4147-A177-3AD203B41FA5}">
                      <a16:colId xmlns:a16="http://schemas.microsoft.com/office/drawing/2014/main" val="1670750330"/>
                    </a:ext>
                  </a:extLst>
                </a:gridCol>
                <a:gridCol w="707908">
                  <a:extLst>
                    <a:ext uri="{9D8B030D-6E8A-4147-A177-3AD203B41FA5}">
                      <a16:colId xmlns:a16="http://schemas.microsoft.com/office/drawing/2014/main" val="3821450594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4273474535"/>
                    </a:ext>
                  </a:extLst>
                </a:gridCol>
                <a:gridCol w="1058626">
                  <a:extLst>
                    <a:ext uri="{9D8B030D-6E8A-4147-A177-3AD203B41FA5}">
                      <a16:colId xmlns:a16="http://schemas.microsoft.com/office/drawing/2014/main" val="2220744597"/>
                    </a:ext>
                  </a:extLst>
                </a:gridCol>
                <a:gridCol w="591579">
                  <a:extLst>
                    <a:ext uri="{9D8B030D-6E8A-4147-A177-3AD203B41FA5}">
                      <a16:colId xmlns:a16="http://schemas.microsoft.com/office/drawing/2014/main" val="2484019457"/>
                    </a:ext>
                  </a:extLst>
                </a:gridCol>
                <a:gridCol w="666872">
                  <a:extLst>
                    <a:ext uri="{9D8B030D-6E8A-4147-A177-3AD203B41FA5}">
                      <a16:colId xmlns:a16="http://schemas.microsoft.com/office/drawing/2014/main" val="1310671243"/>
                    </a:ext>
                  </a:extLst>
                </a:gridCol>
              </a:tblGrid>
              <a:tr h="22716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2024/25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GENERAL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BURIAL GROUND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691817"/>
                  </a:ext>
                </a:extLst>
              </a:tr>
              <a:tr h="418304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BANK BAL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RESERVE BALANCE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UNITY (CIL) BALANCE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BUDGET EXPENDITURE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BUDGET INCOME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NET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6863613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B/F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9768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31024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70702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      -  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             -   </a:t>
                      </a:r>
                      <a:endParaRPr lang="en-GB" sz="1200" b="0" i="0" u="none" strike="noStrike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053855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April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15,606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7,229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8,378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7,873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11,047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6,094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43,076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5,090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370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4,721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192836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21,142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10,517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10,625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11,103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11,588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</a:t>
                      </a:r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8,287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43,131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70,720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5,990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739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925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1,033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5,251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84291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June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25,782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13,208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12,574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13,493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12,130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9,732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     43,202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10,559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1,109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1,300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1,550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9,451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558854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July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35,876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15,412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20,464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16,150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12,672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17,548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43,271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20,584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1,478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1,675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19,106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511087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August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 37,122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19,715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17,408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18,726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13,213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11,849</a:t>
                      </a:r>
                      <a:endParaRPr lang="en-GB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43,342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21,759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1,848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2,050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2,583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kern="1200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     19,912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41671295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</a:rPr>
                        <a:t>September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47,459 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 23,014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24,444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20,949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24,020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17077</a:t>
                      </a:r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43414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2,425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3,100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18,532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1644629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October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49,891 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25,811 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24080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24,775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24,562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14439</a:t>
                      </a:r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43553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67030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4,075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3,617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18,163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0187289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November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50,262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28,252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22,010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27,848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25,104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14,505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43,621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67,030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2,956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4,133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18,458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41871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December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50,484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29,790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20,694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29,391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25,645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10,170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43,621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67,018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21,759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2,956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4,650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18,803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5181761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January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30,813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26,187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5,167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6114564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February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32,551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26,729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5,683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341027"/>
                  </a:ext>
                </a:extLst>
              </a:tr>
              <a:tr h="348587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March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34,414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27,270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4,450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6,200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3366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6135560"/>
                  </a:ext>
                </a:extLst>
              </a:tr>
              <a:tr h="17301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Year End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</a:t>
                      </a:r>
                    </a:p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3366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9126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97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393</Words>
  <Application>Microsoft Office PowerPoint</Application>
  <PresentationFormat>Widescreen</PresentationFormat>
  <Paragraphs>208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Supporting Numbers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clerk@betchworth-pc.gov.uk</dc:creator>
  <cp:lastModifiedBy>Julie Vear</cp:lastModifiedBy>
  <cp:revision>41</cp:revision>
  <cp:lastPrinted>2022-10-31T10:17:39Z</cp:lastPrinted>
  <dcterms:created xsi:type="dcterms:W3CDTF">2022-05-27T12:56:35Z</dcterms:created>
  <dcterms:modified xsi:type="dcterms:W3CDTF">2025-01-24T09:58:33Z</dcterms:modified>
</cp:coreProperties>
</file>